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70" r:id="rId6"/>
    <p:sldId id="271" r:id="rId7"/>
    <p:sldId id="260" r:id="rId8"/>
    <p:sldId id="261" r:id="rId9"/>
    <p:sldId id="266" r:id="rId10"/>
    <p:sldId id="268" r:id="rId11"/>
    <p:sldId id="267" r:id="rId12"/>
    <p:sldId id="262" r:id="rId13"/>
    <p:sldId id="263" r:id="rId14"/>
    <p:sldId id="264" r:id="rId15"/>
    <p:sldId id="269" r:id="rId16"/>
    <p:sldId id="272" r:id="rId17"/>
    <p:sldId id="274" r:id="rId18"/>
    <p:sldId id="273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94660"/>
  </p:normalViewPr>
  <p:slideViewPr>
    <p:cSldViewPr>
      <p:cViewPr varScale="1">
        <p:scale>
          <a:sx n="84" d="100"/>
          <a:sy n="84" d="100"/>
        </p:scale>
        <p:origin x="-10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GtoIELTS_32.mp3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33.mp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CGtoIELTS_32.mp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33.mp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CGtoIELTS_32.mp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46.mp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46.mp3" TargetMode="External"/><Relationship Id="rId4" Type="http://schemas.openxmlformats.org/officeDocument/2006/relationships/hyperlink" Target="CGtoIELTS_32.mp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CGtoIELTS_31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CGtoIELTS_31.mp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hyperlink" Target="CGtoIELTS_32.mp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CGtoIELTS_32.mp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CGtoIELTS_32.mp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881" y="908720"/>
            <a:ext cx="8647607" cy="459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3726" y="290653"/>
            <a:ext cx="7268674" cy="613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45" y="523523"/>
            <a:ext cx="8262180" cy="549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229600" cy="424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5" name="TextBox 4"/>
          <p:cNvSpPr txBox="1"/>
          <p:nvPr/>
        </p:nvSpPr>
        <p:spPr>
          <a:xfrm>
            <a:off x="827584" y="4581128"/>
            <a:ext cx="784887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1. It’s organised chronologically (by year) and it takes a historical view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827584" y="5085184"/>
            <a:ext cx="831641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2. You can listen for the dates to help you follow the talk.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 useBgFill="1">
        <p:nvSpPr>
          <p:cNvPr id="7" name="TextBox 6"/>
          <p:cNvSpPr txBox="1"/>
          <p:nvPr/>
        </p:nvSpPr>
        <p:spPr>
          <a:xfrm>
            <a:off x="827584" y="5589240"/>
            <a:ext cx="170498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3. prehistory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 useBgFill="1">
        <p:nvSpPr>
          <p:cNvPr id="8" name="TextBox 7"/>
          <p:cNvSpPr txBox="1"/>
          <p:nvPr/>
        </p:nvSpPr>
        <p:spPr>
          <a:xfrm>
            <a:off x="827584" y="6093296"/>
            <a:ext cx="184786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4. Question 6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9" name="动作按钮: 后退或前一项 8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前进或下一项 9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8496944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51920" y="980728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food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2204864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silver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6256" y="2852936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silk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068960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religions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356992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gunpowder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6256" y="4005064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Spanish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4293096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vitamins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872" y="4581128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disease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1640" y="5085184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emigration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动作按钮: 后退或前一项 13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动作按钮: 前进或下一项 14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>
            <a:hlinkClick r:id="rId3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4" action="ppaction://hlinkfile"/>
              </a:rPr>
              <a:t>33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17715"/>
            <a:ext cx="6984776" cy="644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>
            <a:hlinkClick r:id="rId3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4" action="ppaction://hlinkfile"/>
              </a:rPr>
              <a:t>33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1678"/>
            <a:ext cx="7660343" cy="646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0"/>
            <a:ext cx="7416824" cy="66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>
            <a:hlinkClick r:id="rId3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4" action="ppaction://hlinkfile"/>
              </a:rPr>
              <a:t>46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2060848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supportive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5220072" y="2924944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pay attention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67744" y="3140968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next steps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3928" y="3717032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consistent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860032" y="4005064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graphics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3347864" y="4797152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tone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2771800" y="508518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(a) silence/silences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411760" y="5373216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5148064" y="5733256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repeat it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3491880" y="6093296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predicting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2411760" y="5301208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C00000"/>
                </a:solidFill>
              </a:rPr>
              <a:t>weak verbs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0"/>
            <a:ext cx="7017683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717032"/>
            <a:ext cx="7117060" cy="285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>
            <a:hlinkClick r:id="rId4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5" action="ppaction://hlinkfile"/>
              </a:rPr>
              <a:t>46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984" y="260648"/>
            <a:ext cx="6709360" cy="616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862" y="286286"/>
            <a:ext cx="7399535" cy="602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855757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3212976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Let’s move on to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386104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first of all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443711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let’s have a look at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501317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And finally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5373216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what conclusions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5733256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begin by explaining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92280" y="404664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3" action="ppaction://hlinkfile"/>
              </a:rPr>
              <a:t>31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4941168"/>
            <a:ext cx="3419872" cy="1199124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940152" y="40770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24128" y="4293096"/>
            <a:ext cx="3419872" cy="40011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Function of signposting words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1" name="动作按钮: 后退或前一项 20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动作按钮: 前进或下一项 21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229600" cy="35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7" y="692696"/>
            <a:ext cx="691827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56895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75856" y="19888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16288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912" y="19888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3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22768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4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9832" y="22768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5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824" y="16288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6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12805" y="3996019"/>
            <a:ext cx="1939115" cy="116117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91680" y="3717032"/>
            <a:ext cx="2160240" cy="86409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907704" y="4293096"/>
            <a:ext cx="1944216" cy="136815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691680" y="3789040"/>
            <a:ext cx="2160240" cy="79208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979712" y="4077072"/>
            <a:ext cx="1872208" cy="7818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123728" y="5085184"/>
            <a:ext cx="1728192" cy="36004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835696" y="4365104"/>
            <a:ext cx="2016224" cy="100811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907704" y="4869160"/>
            <a:ext cx="2016224" cy="85326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动作按钮: 后退或前一项 35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动作按钮: 前进或下一项 36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351" y="1196752"/>
            <a:ext cx="849680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092280" y="404664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hlinkClick r:id="rId3" action="ppaction://hlinkfile"/>
              </a:rPr>
              <a:t>31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Take notes by following the clues given.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圆角矩形 4">
            <a:hlinkClick r:id="rId2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32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67544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Compare your</a:t>
            </a:r>
            <a:r>
              <a:rPr kumimoji="0" lang="en-US" altLang="zh-CN" sz="44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notes with the notes on P </a:t>
            </a:r>
            <a:r>
              <a:rPr kumimoji="0" lang="en-US" altLang="zh-CN" sz="4400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 action="ppaction://hlinksldjump"/>
              </a:rPr>
              <a:t>40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437112"/>
            <a:ext cx="5832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</a:rPr>
              <a:t>staple </a:t>
            </a:r>
            <a:r>
              <a:rPr lang="zh-CN" altLang="en-US" sz="3200" dirty="0" smtClean="0">
                <a:solidFill>
                  <a:srgbClr val="0070C0"/>
                </a:solidFill>
              </a:rPr>
              <a:t>主食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r>
              <a:rPr lang="en-US" altLang="zh-CN" sz="3200" dirty="0" smtClean="0">
                <a:solidFill>
                  <a:srgbClr val="0070C0"/>
                </a:solidFill>
              </a:rPr>
              <a:t>white Mulberry</a:t>
            </a:r>
            <a:r>
              <a:rPr lang="zh-CN" altLang="en-US" sz="3200" dirty="0" smtClean="0">
                <a:solidFill>
                  <a:srgbClr val="0070C0"/>
                </a:solidFill>
              </a:rPr>
              <a:t>桑树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r>
              <a:rPr lang="en-US" altLang="zh-CN" sz="3200" dirty="0" smtClean="0">
                <a:solidFill>
                  <a:srgbClr val="0070C0"/>
                </a:solidFill>
              </a:rPr>
              <a:t>cash crop </a:t>
            </a:r>
            <a:r>
              <a:rPr lang="zh-CN" altLang="en-US" sz="3200" dirty="0" smtClean="0">
                <a:solidFill>
                  <a:srgbClr val="0070C0"/>
                </a:solidFill>
              </a:rPr>
              <a:t>经济作物</a:t>
            </a:r>
            <a:endParaRPr lang="en-US" altLang="zh-CN" sz="3200" dirty="0" smtClean="0">
              <a:solidFill>
                <a:srgbClr val="0070C0"/>
              </a:solidFill>
            </a:endParaRPr>
          </a:p>
          <a:p>
            <a:endParaRPr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340768"/>
            <a:ext cx="8545596" cy="111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56176" y="1268760"/>
            <a:ext cx="2016224" cy="40011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Make predictions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8824" y="6404841"/>
            <a:ext cx="1100808" cy="90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7544" y="1556792"/>
          <a:ext cx="7992887" cy="3657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96816"/>
                <a:gridCol w="1756343"/>
                <a:gridCol w="2713181"/>
                <a:gridCol w="2126547"/>
              </a:tblGrid>
              <a:tr h="576064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C00000"/>
                          </a:solidFill>
                        </a:rPr>
                        <a:t>potato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 smtClean="0">
                          <a:solidFill>
                            <a:srgbClr val="C00000"/>
                          </a:solidFill>
                        </a:rPr>
                        <a:t>Central</a:t>
                      </a:r>
                      <a:r>
                        <a:rPr lang="en-US" altLang="zh-CN" b="0" baseline="0" dirty="0" err="1" smtClean="0">
                          <a:solidFill>
                            <a:srgbClr val="C00000"/>
                          </a:solidFill>
                        </a:rPr>
                        <a:t>&amp;south</a:t>
                      </a:r>
                      <a:r>
                        <a:rPr lang="en-US" altLang="zh-CN" b="0" baseline="0" dirty="0" smtClean="0">
                          <a:solidFill>
                            <a:srgbClr val="C00000"/>
                          </a:solidFill>
                        </a:rPr>
                        <a:t> US</a:t>
                      </a:r>
                    </a:p>
                    <a:p>
                      <a:r>
                        <a:rPr lang="en-US" altLang="zh-CN" b="0" baseline="0" dirty="0" smtClean="0">
                          <a:solidFill>
                            <a:srgbClr val="C00000"/>
                          </a:solidFill>
                        </a:rPr>
                        <a:t>16</a:t>
                      </a:r>
                      <a:r>
                        <a:rPr lang="en-US" altLang="zh-CN" b="0" baseline="30000" dirty="0" smtClean="0">
                          <a:solidFill>
                            <a:srgbClr val="C00000"/>
                          </a:solidFill>
                        </a:rPr>
                        <a:t>th</a:t>
                      </a:r>
                      <a:r>
                        <a:rPr lang="en-US" altLang="zh-CN" b="0" baseline="0" dirty="0" smtClean="0">
                          <a:solidFill>
                            <a:srgbClr val="C00000"/>
                          </a:solidFill>
                        </a:rPr>
                        <a:t> century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C00000"/>
                          </a:solidFill>
                        </a:rPr>
                        <a:t>Alter</a:t>
                      </a:r>
                      <a:r>
                        <a:rPr lang="en-US" altLang="zh-CN" b="0" baseline="0" dirty="0" smtClean="0">
                          <a:solidFill>
                            <a:srgbClr val="C00000"/>
                          </a:solidFill>
                        </a:rPr>
                        <a:t> diet</a:t>
                      </a:r>
                    </a:p>
                    <a:p>
                      <a:r>
                        <a:rPr lang="en-US" altLang="zh-CN" b="0" baseline="0" dirty="0" smtClean="0">
                          <a:solidFill>
                            <a:srgbClr val="C00000"/>
                          </a:solidFill>
                        </a:rPr>
                        <a:t>New trend, change lives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C00000"/>
                          </a:solidFill>
                        </a:rPr>
                        <a:t>Crop disease</a:t>
                      </a:r>
                    </a:p>
                    <a:p>
                      <a:r>
                        <a:rPr lang="en-US" altLang="zh-CN" b="0" dirty="0" smtClean="0">
                          <a:solidFill>
                            <a:srgbClr val="C00000"/>
                          </a:solidFill>
                        </a:rPr>
                        <a:t>Failure</a:t>
                      </a:r>
                    </a:p>
                    <a:p>
                      <a:r>
                        <a:rPr lang="en-US" altLang="zh-CN" b="0" dirty="0" smtClean="0">
                          <a:solidFill>
                            <a:srgbClr val="C00000"/>
                          </a:solidFill>
                        </a:rPr>
                        <a:t>Starvation 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tobacco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Americas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Influence way of development</a:t>
                      </a:r>
                    </a:p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Cash crop--fund</a:t>
                      </a:r>
                      <a:r>
                        <a:rPr lang="en-US" altLang="zh-CN" baseline="0" dirty="0" smtClean="0">
                          <a:solidFill>
                            <a:srgbClr val="C00000"/>
                          </a:solidFill>
                        </a:rPr>
                        <a:t> development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Demand for slave</a:t>
                      </a:r>
                    </a:p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War between N &amp;S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tea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China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Independence from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Tax– US revolution</a:t>
                      </a:r>
                      <a:endParaRPr lang="zh-CN" alt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White</a:t>
                      </a:r>
                    </a:p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Mulberry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China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Influence development</a:t>
                      </a:r>
                    </a:p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Esp. establish trade between E&amp;W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Spread of disease and weapon s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4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4664"/>
            <a:ext cx="8136904" cy="111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7978080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7668344" cy="466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eform 14"/>
          <p:cNvSpPr>
            <a:spLocks/>
          </p:cNvSpPr>
          <p:nvPr/>
        </p:nvSpPr>
        <p:spPr bwMode="auto">
          <a:xfrm>
            <a:off x="1187624" y="4077072"/>
            <a:ext cx="430213" cy="386954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182" y="453"/>
              </a:cxn>
              <a:cxn ang="0">
                <a:pos x="454" y="0"/>
              </a:cxn>
            </a:cxnLst>
            <a:rect l="0" t="0" r="r" b="b"/>
            <a:pathLst>
              <a:path w="454" h="506">
                <a:moveTo>
                  <a:pt x="0" y="317"/>
                </a:moveTo>
                <a:cubicBezTo>
                  <a:pt x="53" y="411"/>
                  <a:pt x="106" y="506"/>
                  <a:pt x="182" y="453"/>
                </a:cubicBezTo>
                <a:cubicBezTo>
                  <a:pt x="258" y="400"/>
                  <a:pt x="356" y="200"/>
                  <a:pt x="454" y="0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29554" y="4509120"/>
            <a:ext cx="1214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a place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6296" y="5085184"/>
            <a:ext cx="21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the third column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544522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the last column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0232" y="6165304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the name of a plant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4" name="动作按钮: 后退或前一项 13">
            <a:hlinkClick r:id="" action="ppaction://hlinkshowjump?jump=previousslide" highlightClick="1"/>
          </p:cNvPr>
          <p:cNvSpPr/>
          <p:nvPr/>
        </p:nvSpPr>
        <p:spPr>
          <a:xfrm>
            <a:off x="3707904" y="6309320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动作按钮: 前进或下一项 14">
            <a:hlinkClick r:id="" action="ppaction://hlinkshowjump?jump=nextslide" highlightClick="1"/>
          </p:cNvPr>
          <p:cNvSpPr/>
          <p:nvPr/>
        </p:nvSpPr>
        <p:spPr>
          <a:xfrm>
            <a:off x="4136532" y="6309320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00192" y="1988840"/>
            <a:ext cx="2016224" cy="40011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Make predictions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592550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195736" y="1916832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Europe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60" y="2348880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lives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6256" y="1484784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poor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4248" y="2348880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starvation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960" y="3501008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cash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256" y="3501008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war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933056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tea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4005064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tax(</a:t>
            </a:r>
            <a:r>
              <a:rPr lang="en-US" altLang="zh-CN" sz="1600" dirty="0" err="1" smtClean="0">
                <a:solidFill>
                  <a:srgbClr val="C00000"/>
                </a:solidFill>
              </a:rPr>
              <a:t>es</a:t>
            </a:r>
            <a:r>
              <a:rPr lang="en-US" altLang="zh-CN" sz="1600" dirty="0" smtClean="0">
                <a:solidFill>
                  <a:srgbClr val="C00000"/>
                </a:solidFill>
              </a:rPr>
              <a:t>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4048" y="5085184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trade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7984" y="1772816"/>
            <a:ext cx="114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diet(s)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9" name="动作按钮: 后退或前一项 18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动作按钮: 前进或下一项 19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>
            <a:hlinkClick r:id="rId3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32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229600" cy="418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>
            <a:hlinkClick r:id="rId3" action="ppaction://hlinkfile"/>
          </p:cNvPr>
          <p:cNvSpPr/>
          <p:nvPr/>
        </p:nvSpPr>
        <p:spPr>
          <a:xfrm>
            <a:off x="8100392" y="188640"/>
            <a:ext cx="648072" cy="28803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32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217</Words>
  <Application>Microsoft Office PowerPoint</Application>
  <PresentationFormat>全屏显示(4:3)</PresentationFormat>
  <Paragraphs>90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Take notes by following the clues given.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73</cp:revision>
  <dcterms:created xsi:type="dcterms:W3CDTF">2017-06-04T02:47:46Z</dcterms:created>
  <dcterms:modified xsi:type="dcterms:W3CDTF">2017-06-07T02:25:24Z</dcterms:modified>
</cp:coreProperties>
</file>